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73" r:id="rId2"/>
    <p:sldId id="294" r:id="rId3"/>
    <p:sldId id="288" r:id="rId4"/>
    <p:sldId id="289" r:id="rId5"/>
    <p:sldId id="293" r:id="rId6"/>
    <p:sldId id="300" r:id="rId7"/>
    <p:sldId id="296" r:id="rId8"/>
    <p:sldId id="297" r:id="rId9"/>
    <p:sldId id="298" r:id="rId10"/>
    <p:sldId id="302" r:id="rId11"/>
    <p:sldId id="301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5"/>
    <p:restoredTop sz="78056"/>
  </p:normalViewPr>
  <p:slideViewPr>
    <p:cSldViewPr snapToGrid="0" snapToObjects="1">
      <p:cViewPr varScale="1">
        <p:scale>
          <a:sx n="83" d="100"/>
          <a:sy n="83" d="100"/>
        </p:scale>
        <p:origin x="18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336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o Hada" userId="dccbd6b7de2c3157" providerId="LiveId" clId="{F00652AA-9197-2346-9A90-09A26F9C5166}"/>
    <pc:docChg chg="modSld">
      <pc:chgData name="Rio Hada" userId="dccbd6b7de2c3157" providerId="LiveId" clId="{F00652AA-9197-2346-9A90-09A26F9C5166}" dt="2018-07-25T14:25:54.563" v="51" actId="2711"/>
      <pc:docMkLst>
        <pc:docMk/>
      </pc:docMkLst>
      <pc:sldChg chg="modNotesTx">
        <pc:chgData name="Rio Hada" userId="dccbd6b7de2c3157" providerId="LiveId" clId="{F00652AA-9197-2346-9A90-09A26F9C5166}" dt="2018-07-25T14:19:45.018" v="1" actId="20577"/>
        <pc:sldMkLst>
          <pc:docMk/>
          <pc:sldMk cId="401536689" sldId="273"/>
        </pc:sldMkLst>
      </pc:sldChg>
      <pc:sldChg chg="modNotesTx">
        <pc:chgData name="Rio Hada" userId="dccbd6b7de2c3157" providerId="LiveId" clId="{F00652AA-9197-2346-9A90-09A26F9C5166}" dt="2018-07-25T14:19:56.447" v="3" actId="20577"/>
        <pc:sldMkLst>
          <pc:docMk/>
          <pc:sldMk cId="796652195" sldId="288"/>
        </pc:sldMkLst>
      </pc:sldChg>
      <pc:sldChg chg="modNotesTx">
        <pc:chgData name="Rio Hada" userId="dccbd6b7de2c3157" providerId="LiveId" clId="{F00652AA-9197-2346-9A90-09A26F9C5166}" dt="2018-07-25T14:20:00.876" v="4" actId="20577"/>
        <pc:sldMkLst>
          <pc:docMk/>
          <pc:sldMk cId="1498331182" sldId="289"/>
        </pc:sldMkLst>
      </pc:sldChg>
      <pc:sldChg chg="modSp modNotesTx">
        <pc:chgData name="Rio Hada" userId="dccbd6b7de2c3157" providerId="LiveId" clId="{F00652AA-9197-2346-9A90-09A26F9C5166}" dt="2018-07-25T14:25:54.563" v="51" actId="2711"/>
        <pc:sldMkLst>
          <pc:docMk/>
          <pc:sldMk cId="1892208032" sldId="293"/>
        </pc:sldMkLst>
        <pc:spChg chg="mod">
          <ac:chgData name="Rio Hada" userId="dccbd6b7de2c3157" providerId="LiveId" clId="{F00652AA-9197-2346-9A90-09A26F9C5166}" dt="2018-07-25T14:25:54.563" v="51" actId="2711"/>
          <ac:spMkLst>
            <pc:docMk/>
            <pc:sldMk cId="1892208032" sldId="293"/>
            <ac:spMk id="4" creationId="{00000000-0000-0000-0000-000000000000}"/>
          </ac:spMkLst>
        </pc:spChg>
      </pc:sldChg>
      <pc:sldChg chg="modNotesTx">
        <pc:chgData name="Rio Hada" userId="dccbd6b7de2c3157" providerId="LiveId" clId="{F00652AA-9197-2346-9A90-09A26F9C5166}" dt="2018-07-25T14:19:52.254" v="2" actId="20577"/>
        <pc:sldMkLst>
          <pc:docMk/>
          <pc:sldMk cId="476984982" sldId="294"/>
        </pc:sldMkLst>
      </pc:sldChg>
      <pc:sldChg chg="modSp modNotesTx">
        <pc:chgData name="Rio Hada" userId="dccbd6b7de2c3157" providerId="LiveId" clId="{F00652AA-9197-2346-9A90-09A26F9C5166}" dt="2018-07-25T14:25:01.890" v="45" actId="403"/>
        <pc:sldMkLst>
          <pc:docMk/>
          <pc:sldMk cId="1477086722" sldId="295"/>
        </pc:sldMkLst>
        <pc:spChg chg="mod">
          <ac:chgData name="Rio Hada" userId="dccbd6b7de2c3157" providerId="LiveId" clId="{F00652AA-9197-2346-9A90-09A26F9C5166}" dt="2018-07-25T14:25:01.890" v="45" actId="403"/>
          <ac:spMkLst>
            <pc:docMk/>
            <pc:sldMk cId="1477086722" sldId="295"/>
            <ac:spMk id="3" creationId="{00000000-0000-0000-0000-000000000000}"/>
          </ac:spMkLst>
        </pc:spChg>
      </pc:sldChg>
      <pc:sldChg chg="modNotesTx">
        <pc:chgData name="Rio Hada" userId="dccbd6b7de2c3157" providerId="LiveId" clId="{F00652AA-9197-2346-9A90-09A26F9C5166}" dt="2018-07-25T14:20:22.661" v="9" actId="20577"/>
        <pc:sldMkLst>
          <pc:docMk/>
          <pc:sldMk cId="1732051476" sldId="296"/>
        </pc:sldMkLst>
      </pc:sldChg>
      <pc:sldChg chg="modNotesTx">
        <pc:chgData name="Rio Hada" userId="dccbd6b7de2c3157" providerId="LiveId" clId="{F00652AA-9197-2346-9A90-09A26F9C5166}" dt="2018-07-25T14:20:27.653" v="10" actId="20577"/>
        <pc:sldMkLst>
          <pc:docMk/>
          <pc:sldMk cId="3976033090" sldId="297"/>
        </pc:sldMkLst>
      </pc:sldChg>
      <pc:sldChg chg="modNotesTx">
        <pc:chgData name="Rio Hada" userId="dccbd6b7de2c3157" providerId="LiveId" clId="{F00652AA-9197-2346-9A90-09A26F9C5166}" dt="2018-07-25T14:20:35.633" v="12" actId="20577"/>
        <pc:sldMkLst>
          <pc:docMk/>
          <pc:sldMk cId="2251031775" sldId="298"/>
        </pc:sldMkLst>
      </pc:sldChg>
      <pc:sldChg chg="modSp modNotesTx">
        <pc:chgData name="Rio Hada" userId="dccbd6b7de2c3157" providerId="LiveId" clId="{F00652AA-9197-2346-9A90-09A26F9C5166}" dt="2018-07-25T14:25:41.013" v="50" actId="404"/>
        <pc:sldMkLst>
          <pc:docMk/>
          <pc:sldMk cId="1547746132" sldId="300"/>
        </pc:sldMkLst>
        <pc:spChg chg="mod">
          <ac:chgData name="Rio Hada" userId="dccbd6b7de2c3157" providerId="LiveId" clId="{F00652AA-9197-2346-9A90-09A26F9C5166}" dt="2018-07-25T14:25:41.013" v="50" actId="404"/>
          <ac:spMkLst>
            <pc:docMk/>
            <pc:sldMk cId="1547746132" sldId="300"/>
            <ac:spMk id="3" creationId="{2E20DEF8-081E-A74D-BCF7-EC0E10E9398B}"/>
          </ac:spMkLst>
        </pc:spChg>
      </pc:sldChg>
      <pc:sldChg chg="modSp modNotesTx">
        <pc:chgData name="Rio Hada" userId="dccbd6b7de2c3157" providerId="LiveId" clId="{F00652AA-9197-2346-9A90-09A26F9C5166}" dt="2018-07-25T14:25:13.768" v="46" actId="2711"/>
        <pc:sldMkLst>
          <pc:docMk/>
          <pc:sldMk cId="1954831159" sldId="301"/>
        </pc:sldMkLst>
        <pc:spChg chg="mod">
          <ac:chgData name="Rio Hada" userId="dccbd6b7de2c3157" providerId="LiveId" clId="{F00652AA-9197-2346-9A90-09A26F9C5166}" dt="2018-07-25T14:25:13.768" v="46" actId="2711"/>
          <ac:spMkLst>
            <pc:docMk/>
            <pc:sldMk cId="1954831159" sldId="301"/>
            <ac:spMk id="3" creationId="{22CF506B-D90C-6846-A037-92EB7FE2E7ED}"/>
          </ac:spMkLst>
        </pc:spChg>
      </pc:sldChg>
      <pc:sldChg chg="modSp modNotesTx">
        <pc:chgData name="Rio Hada" userId="dccbd6b7de2c3157" providerId="LiveId" clId="{F00652AA-9197-2346-9A90-09A26F9C5166}" dt="2018-07-25T14:24:49.025" v="44" actId="20577"/>
        <pc:sldMkLst>
          <pc:docMk/>
          <pc:sldMk cId="2675630246" sldId="302"/>
        </pc:sldMkLst>
        <pc:spChg chg="mod">
          <ac:chgData name="Rio Hada" userId="dccbd6b7de2c3157" providerId="LiveId" clId="{F00652AA-9197-2346-9A90-09A26F9C5166}" dt="2018-07-25T14:24:49.025" v="44" actId="20577"/>
          <ac:spMkLst>
            <pc:docMk/>
            <pc:sldMk cId="2675630246" sldId="302"/>
            <ac:spMk id="3" creationId="{33979578-F6B1-A545-994D-3455E115F024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C00000"/>
            </a:solidFill>
          </c:spPr>
          <c:explosion val="3"/>
          <c:dPt>
            <c:idx val="0"/>
            <c:bubble3D val="0"/>
            <c:spPr>
              <a:solidFill>
                <a:srgbClr val="3BA311"/>
              </a:solidFill>
            </c:spPr>
            <c:extLst>
              <c:ext xmlns:c16="http://schemas.microsoft.com/office/drawing/2014/chart" uri="{C3380CC4-5D6E-409C-BE32-E72D297353CC}">
                <c16:uniqueId val="{00000001-3D18-DD48-A830-62668DCF5AE4}"/>
              </c:ext>
            </c:extLst>
          </c:dPt>
          <c:dPt>
            <c:idx val="1"/>
            <c:bubble3D val="0"/>
            <c:spPr>
              <a:solidFill>
                <a:srgbClr val="EC0A0A"/>
              </a:solidFill>
            </c:spPr>
            <c:extLst>
              <c:ext xmlns:c16="http://schemas.microsoft.com/office/drawing/2014/chart" uri="{C3380CC4-5D6E-409C-BE32-E72D297353CC}">
                <c16:uniqueId val="{00000003-3D18-DD48-A830-62668DCF5AE4}"/>
              </c:ext>
            </c:extLst>
          </c:dPt>
          <c:dPt>
            <c:idx val="2"/>
            <c:bubble3D val="0"/>
            <c:spPr>
              <a:solidFill>
                <a:srgbClr val="FC8E14"/>
              </a:solidFill>
            </c:spPr>
            <c:extLst>
              <c:ext xmlns:c16="http://schemas.microsoft.com/office/drawing/2014/chart" uri="{C3380CC4-5D6E-409C-BE32-E72D297353CC}">
                <c16:uniqueId val="{00000005-3D18-DD48-A830-62668DCF5AE4}"/>
              </c:ext>
            </c:extLst>
          </c:dPt>
          <c:dLbls>
            <c:dLbl>
              <c:idx val="0"/>
              <c:layout>
                <c:manualLayout>
                  <c:x val="0.29074928410895023"/>
                  <c:y val="8.2437332211089343E-2"/>
                </c:manualLayout>
              </c:layout>
              <c:tx>
                <c:rich>
                  <a:bodyPr/>
                  <a:lstStyle/>
                  <a:p>
                    <a:r>
                      <a:rPr lang="en-US" sz="800" b="1">
                        <a:solidFill>
                          <a:srgbClr val="002060"/>
                        </a:solidFill>
                      </a:rPr>
                      <a:t>Coverage  </a:t>
                    </a:r>
                  </a:p>
                  <a:p>
                    <a:r>
                      <a:rPr lang="en-US" sz="800" b="1">
                        <a:solidFill>
                          <a:srgbClr val="002060"/>
                        </a:solidFill>
                      </a:rPr>
                      <a:t>Deficit: </a:t>
                    </a:r>
                  </a:p>
                  <a:p>
                    <a:r>
                      <a:rPr lang="en-US" sz="800" b="1">
                        <a:solidFill>
                          <a:srgbClr val="002060"/>
                        </a:solidFill>
                      </a:rPr>
                      <a:t>0 %</a:t>
                    </a:r>
                    <a:endParaRPr lang="en-US" b="1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18-DD48-A830-62668DCF5AE4}"/>
                </c:ext>
              </c:extLst>
            </c:dLbl>
            <c:dLbl>
              <c:idx val="1"/>
              <c:layout>
                <c:manualLayout>
                  <c:x val="-5.7881910330887633E-3"/>
                  <c:y val="0.21104443880677912"/>
                </c:manualLayout>
              </c:layout>
              <c:tx>
                <c:rich>
                  <a:bodyPr/>
                  <a:lstStyle/>
                  <a:p>
                    <a:r>
                      <a:rPr lang="en-US" sz="800" b="1">
                        <a:solidFill>
                          <a:srgbClr val="002060"/>
                        </a:solidFill>
                      </a:rPr>
                      <a:t>Coverage deficit:</a:t>
                    </a:r>
                  </a:p>
                  <a:p>
                    <a:r>
                      <a:rPr lang="en-US" sz="800" b="1">
                        <a:solidFill>
                          <a:srgbClr val="002060"/>
                        </a:solidFill>
                      </a:rPr>
                      <a:t>100% </a:t>
                    </a:r>
                    <a:endParaRPr lang="en-US" b="1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18-DD48-A830-62668DCF5AE4}"/>
                </c:ext>
              </c:extLst>
            </c:dLbl>
            <c:dLbl>
              <c:idx val="2"/>
              <c:layout>
                <c:manualLayout>
                  <c:x val="0"/>
                  <c:y val="-0.25821276101071844"/>
                </c:manualLayout>
              </c:layout>
              <c:tx>
                <c:rich>
                  <a:bodyPr/>
                  <a:lstStyle/>
                  <a:p>
                    <a:r>
                      <a:rPr lang="en-US" sz="800" b="1">
                        <a:solidFill>
                          <a:srgbClr val="002060"/>
                        </a:solidFill>
                      </a:rPr>
                      <a:t>Coverage deficit: Very High</a:t>
                    </a:r>
                  </a:p>
                  <a:p>
                    <a:r>
                      <a:rPr lang="en-US" sz="800" b="1">
                        <a:solidFill>
                          <a:srgbClr val="002060"/>
                        </a:solidFill>
                      </a:rPr>
                      <a:t> (Means tested)</a:t>
                    </a:r>
                    <a:endParaRPr lang="en-US" sz="1100" b="1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18-DD48-A830-62668DCF5A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rgbClr val="002060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sample_graphs!$K$2:$K$4</c:f>
              <c:strCache>
                <c:ptCount val="3"/>
                <c:pt idx="0">
                  <c:v>No Deficit</c:v>
                </c:pt>
                <c:pt idx="1">
                  <c:v>100% Deficit</c:v>
                </c:pt>
                <c:pt idx="2">
                  <c:v>Very High Deficit (Means tested)</c:v>
                </c:pt>
              </c:strCache>
            </c:strRef>
          </c:cat>
          <c:val>
            <c:numRef>
              <c:f>sample_graphs!$L$2:$L$4</c:f>
              <c:numCache>
                <c:formatCode>0.0%</c:formatCode>
                <c:ptCount val="3"/>
                <c:pt idx="0">
                  <c:v>5.3404511935222901E-2</c:v>
                </c:pt>
                <c:pt idx="1">
                  <c:v>0.48140563383593099</c:v>
                </c:pt>
                <c:pt idx="2">
                  <c:v>0.46518985422884601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18-DD48-A830-62668DCF5AE4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fr-F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5771077997957956"/>
          <c:y val="0.10150815972180947"/>
          <c:w val="0.63561274389463618"/>
          <c:h val="0.5423946542786930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E1C9-524F-BEBF-20F28ACEA65D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E1C9-524F-BEBF-20F28ACEA65D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5-E1C9-524F-BEBF-20F28ACEA65D}"/>
              </c:ext>
            </c:extLst>
          </c:dPt>
          <c:dPt>
            <c:idx val="3"/>
            <c:bubble3D val="0"/>
            <c:spPr>
              <a:solidFill>
                <a:srgbClr val="FC8E14"/>
              </a:solidFill>
              <a:ln>
                <a:solidFill>
                  <a:srgbClr val="FC8E14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E1C9-524F-BEBF-20F28ACEA65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Africa</c:v>
                </c:pt>
                <c:pt idx="1">
                  <c:v>Asia and the Pacific</c:v>
                </c:pt>
                <c:pt idx="2">
                  <c:v>Europe</c:v>
                </c:pt>
                <c:pt idx="3">
                  <c:v>Americas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1.5</c:v>
                </c:pt>
                <c:pt idx="1">
                  <c:v>8.1999999999999993</c:v>
                </c:pt>
                <c:pt idx="2">
                  <c:v>2.2999999999999998</c:v>
                </c:pt>
                <c:pt idx="3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1C9-524F-BEBF-20F28ACEA6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2.6152606397577455E-2"/>
          <c:y val="0.66433080653868837"/>
          <c:w val="0.9044943113350532"/>
          <c:h val="0.19610646324354322"/>
        </c:manualLayout>
      </c:layout>
      <c:overlay val="0"/>
      <c:txPr>
        <a:bodyPr/>
        <a:lstStyle/>
        <a:p>
          <a:pPr>
            <a:defRPr sz="1100">
              <a:solidFill>
                <a:srgbClr val="080872"/>
              </a:solidFill>
            </a:defRPr>
          </a:pPr>
          <a:endParaRPr lang="fr-FR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composition of the LTC workforce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73B-8F40-8FA6-0B5B38B781DB}"/>
              </c:ext>
            </c:extLst>
          </c:dPt>
          <c:dPt>
            <c:idx val="1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73B-8F40-8FA6-0B5B38B781D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73B-8F40-8FA6-0B5B38B781D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73B-8F40-8FA6-0B5B38B781D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Unpaid informal workers, mostly female family carers aged 40+, caring for 1 or 2 persons </c:v>
                </c:pt>
                <c:pt idx="1">
                  <c:v>Formal workers in paid health and non-health occupations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73B-8F40-8FA6-0B5B38B781D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709077248699373"/>
          <c:y val="0.33030030861211646"/>
          <c:w val="0.3632955158203221"/>
          <c:h val="0.4808050511961751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0.4709</cdr:x>
      <cdr:y>0.15679</cdr:y>
    </cdr:from>
    <cdr:to>
      <cdr:x>0.67496</cdr:x>
      <cdr:y>0.33861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406652" y="372250"/>
          <a:ext cx="609535" cy="4316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alpha val="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200" b="1" dirty="0"/>
            <a:t>5.6 </a:t>
          </a:r>
          <a:r>
            <a:rPr lang="en-US" dirty="0"/>
            <a:t>%</a:t>
          </a:r>
        </a:p>
      </cdr:txBody>
    </cdr:sp>
  </cdr:relSizeAnchor>
  <cdr:relSizeAnchor xmlns:cdr="http://schemas.openxmlformats.org/drawingml/2006/chartDrawing">
    <cdr:from>
      <cdr:x>0.27779</cdr:x>
      <cdr:y>0.45648</cdr:y>
    </cdr:from>
    <cdr:to>
      <cdr:x>0.5534</cdr:x>
      <cdr:y>0.63505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609600" y="843891"/>
          <a:ext cx="604823" cy="33011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200" b="1" dirty="0"/>
            <a:t>46.3 %</a:t>
          </a:r>
        </a:p>
      </cdr:txBody>
    </cdr:sp>
  </cdr:relSizeAnchor>
  <cdr:relSizeAnchor xmlns:cdr="http://schemas.openxmlformats.org/drawingml/2006/chartDrawing">
    <cdr:from>
      <cdr:x>0.53047</cdr:x>
      <cdr:y>0.45739</cdr:y>
    </cdr:from>
    <cdr:to>
      <cdr:x>0.76392</cdr:x>
      <cdr:y>0.63596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1164099" y="845566"/>
          <a:ext cx="512301" cy="33011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en-GB" sz="1000" b="1" dirty="0"/>
            <a:t>48</a:t>
          </a:r>
          <a:r>
            <a:rPr lang="en-GB" sz="1200" b="1" dirty="0"/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0.09929</cdr:y>
    </cdr:from>
    <cdr:to>
      <cdr:x>0.36609</cdr:x>
      <cdr:y>0.61376</cdr:y>
    </cdr:to>
    <cdr:sp macro="" textlink="">
      <cdr:nvSpPr>
        <cdr:cNvPr id="2" name="Oval 1"/>
        <cdr:cNvSpPr/>
      </cdr:nvSpPr>
      <cdr:spPr>
        <a:xfrm xmlns:a="http://schemas.openxmlformats.org/drawingml/2006/main">
          <a:off x="-646545" y="361768"/>
          <a:ext cx="1838078" cy="1874473"/>
        </a:xfrm>
        <a:prstGeom xmlns:a="http://schemas.openxmlformats.org/drawingml/2006/main" prst="ellipse">
          <a:avLst/>
        </a:prstGeom>
        <a:solidFill xmlns:a="http://schemas.openxmlformats.org/drawingml/2006/main">
          <a:srgbClr val="FF0000">
            <a:alpha val="63000"/>
          </a:srgbClr>
        </a:solidFill>
        <a:ln xmlns:a="http://schemas.openxmlformats.org/drawingml/2006/main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Global</a:t>
          </a:r>
          <a:r>
            <a:rPr lang="en-US" sz="1400" b="1" baseline="0" dirty="0"/>
            <a:t> gap* of LTC workers  (FTE)</a:t>
          </a:r>
        </a:p>
        <a:p xmlns:a="http://schemas.openxmlformats.org/drawingml/2006/main">
          <a:pPr algn="ctr"/>
          <a:r>
            <a:rPr lang="en-US" sz="1400" b="1" dirty="0"/>
            <a:t>13.6 million</a:t>
          </a:r>
          <a:endParaRPr lang="en-US" sz="1400" b="1" baseline="0" dirty="0"/>
        </a:p>
        <a:p xmlns:a="http://schemas.openxmlformats.org/drawingml/2006/main">
          <a:pPr algn="ctr"/>
          <a:endParaRPr lang="en-US" sz="1400" b="1" dirty="0"/>
        </a:p>
      </cdr:txBody>
    </cdr:sp>
  </cdr:relSizeAnchor>
  <cdr:relSizeAnchor xmlns:cdr="http://schemas.openxmlformats.org/drawingml/2006/chartDrawing">
    <cdr:from>
      <cdr:x>0.28358</cdr:x>
      <cdr:y>0.12322</cdr:y>
    </cdr:from>
    <cdr:to>
      <cdr:x>0.62687</cdr:x>
      <cdr:y>0.14185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8DC9BB9C-A8CE-4E47-AB39-E0E98C4A013F}"/>
            </a:ext>
          </a:extLst>
        </cdr:cNvPr>
        <cdr:cNvCxnSpPr/>
      </cdr:nvCxnSpPr>
      <cdr:spPr>
        <a:xfrm xmlns:a="http://schemas.openxmlformats.org/drawingml/2006/main" flipV="1">
          <a:off x="1368152" y="424880"/>
          <a:ext cx="1656184" cy="6421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0.281</cdr:x>
      <cdr:y>0.5594</cdr:y>
    </cdr:from>
    <cdr:to>
      <cdr:x>0.67164</cdr:x>
      <cdr:y>0.62443</cdr:y>
    </cdr:to>
    <cdr:cxnSp macro="">
      <cdr:nvCxnSpPr>
        <cdr:cNvPr id="6" name="Straight Connector 5">
          <a:extLst xmlns:a="http://schemas.openxmlformats.org/drawingml/2006/main">
            <a:ext uri="{FF2B5EF4-FFF2-40B4-BE49-F238E27FC236}">
              <a16:creationId xmlns:a16="http://schemas.microsoft.com/office/drawing/2014/main" id="{86D2D353-6CE6-D441-B872-C30CBAB3D8A7}"/>
            </a:ext>
          </a:extLst>
        </cdr:cNvPr>
        <cdr:cNvCxnSpPr/>
      </cdr:nvCxnSpPr>
      <cdr:spPr>
        <a:xfrm xmlns:a="http://schemas.openxmlformats.org/drawingml/2006/main">
          <a:off x="1355695" y="1928842"/>
          <a:ext cx="1884665" cy="22423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922A8-6271-4B4D-A8B6-BE56FC6971F6}" type="datetimeFigureOut">
              <a:rPr lang="en-US" smtClean="0"/>
              <a:t>7/25/18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DFC4E1-EE8C-FC4A-A4D2-C1444037F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45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FC4E1-EE8C-FC4A-A4D2-C1444037FD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17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FC4E1-EE8C-FC4A-A4D2-C1444037FD5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706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FC4E1-EE8C-FC4A-A4D2-C1444037FD5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1882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FC4E1-EE8C-FC4A-A4D2-C1444037FD5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4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FC4E1-EE8C-FC4A-A4D2-C1444037FD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6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FC4E1-EE8C-FC4A-A4D2-C1444037FD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33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FC4E1-EE8C-FC4A-A4D2-C1444037FD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59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FC4E1-EE8C-FC4A-A4D2-C1444037FD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3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FC4E1-EE8C-FC4A-A4D2-C1444037FD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8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FC4E1-EE8C-FC4A-A4D2-C1444037FD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89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FC4E1-EE8C-FC4A-A4D2-C1444037FD5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79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FC4E1-EE8C-FC4A-A4D2-C1444037FD5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112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 descr="OHCHR_logo_EN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9" y="6018213"/>
            <a:ext cx="18256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6" descr="UN_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734" y="6188075"/>
            <a:ext cx="5746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11"/>
          <p:cNvCxnSpPr/>
          <p:nvPr/>
        </p:nvCxnSpPr>
        <p:spPr>
          <a:xfrm rot="5400000">
            <a:off x="258767" y="328614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8" descr="title_slide_background_3_shin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49" y="0"/>
            <a:ext cx="9155113" cy="6865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cteur droit 12"/>
          <p:cNvCxnSpPr/>
          <p:nvPr/>
        </p:nvCxnSpPr>
        <p:spPr>
          <a:xfrm rot="5400000">
            <a:off x="-849312" y="1438277"/>
            <a:ext cx="2874963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2" descr="ppt_whi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3" y="5413377"/>
            <a:ext cx="4140200" cy="1150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3900" y="2041249"/>
            <a:ext cx="6590166" cy="1150263"/>
          </a:xfrm>
        </p:spPr>
        <p:txBody>
          <a:bodyPr/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3900" y="4248607"/>
            <a:ext cx="6590166" cy="978756"/>
          </a:xfrm>
        </p:spPr>
        <p:txBody>
          <a:bodyPr>
            <a:normAutofit/>
          </a:bodyPr>
          <a:lstStyle>
            <a:lvl1pPr marL="0" indent="0" algn="l">
              <a:buNone/>
              <a:defRPr sz="2000" i="1">
                <a:solidFill>
                  <a:srgbClr val="FFFFFF"/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334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0841" y="1498601"/>
            <a:ext cx="7567085" cy="44776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128CD8-15B3-E941-B9A1-6140C22B4EB5}" type="datetimeFigureOut">
              <a:rPr lang="en-US" smtClean="0"/>
              <a:t>7/25/18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65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0832" y="1498601"/>
            <a:ext cx="3754968" cy="44776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8" y="1498601"/>
            <a:ext cx="3659717" cy="44776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128CD8-15B3-E941-B9A1-6140C22B4EB5}" type="datetimeFigureOut">
              <a:rPr lang="en-US" smtClean="0"/>
              <a:t>7/25/18</a:t>
            </a:fld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459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832" y="1498605"/>
            <a:ext cx="3756556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40832" y="2174880"/>
            <a:ext cx="3756556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498605"/>
            <a:ext cx="3662892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80"/>
            <a:ext cx="3662892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128CD8-15B3-E941-B9A1-6140C22B4EB5}" type="datetimeFigureOut">
              <a:rPr lang="en-US" smtClean="0"/>
              <a:t>7/25/18</a:t>
            </a:fld>
            <a:endParaRPr lang="en-US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0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128CD8-15B3-E941-B9A1-6140C22B4EB5}" type="datetimeFigureOut">
              <a:rPr lang="en-US" smtClean="0"/>
              <a:t>7/25/18</a:t>
            </a:fld>
            <a:endParaRPr lang="en-US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54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128CD8-15B3-E941-B9A1-6140C22B4EB5}" type="datetimeFigureOut">
              <a:rPr lang="en-US" smtClean="0"/>
              <a:t>7/25/18</a:t>
            </a:fld>
            <a:endParaRPr lang="en-US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40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/>
        </p:nvCxnSpPr>
        <p:spPr>
          <a:xfrm rot="5400000">
            <a:off x="258767" y="328614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8"/>
            <a:ext cx="2552700" cy="7080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97" y="273053"/>
            <a:ext cx="2751116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9" y="273051"/>
            <a:ext cx="4759583" cy="5703248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4397" y="1435101"/>
            <a:ext cx="2751116" cy="457095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14375" y="6356356"/>
            <a:ext cx="2751138" cy="365125"/>
          </a:xfrm>
        </p:spPr>
        <p:txBody>
          <a:bodyPr/>
          <a:lstStyle>
            <a:lvl1pPr>
              <a:defRPr/>
            </a:lvl1pPr>
          </a:lstStyle>
          <a:p>
            <a:fld id="{FA128CD8-15B3-E941-B9A1-6140C22B4EB5}" type="datetimeFigureOut">
              <a:rPr lang="en-US" smtClean="0"/>
              <a:t>7/25/18</a:t>
            </a:fld>
            <a:endParaRPr lang="en-US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75050" y="6356356"/>
            <a:ext cx="3659188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5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/>
        </p:nvCxnSpPr>
        <p:spPr>
          <a:xfrm rot="5400000">
            <a:off x="258767" y="328614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8"/>
            <a:ext cx="2552700" cy="7080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7082" y="4808264"/>
            <a:ext cx="7563541" cy="42300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50482" y="612775"/>
            <a:ext cx="7450141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7082" y="5231259"/>
            <a:ext cx="7563541" cy="608960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50900" y="6356356"/>
            <a:ext cx="1739900" cy="365125"/>
          </a:xfrm>
        </p:spPr>
        <p:txBody>
          <a:bodyPr/>
          <a:lstStyle>
            <a:lvl1pPr>
              <a:defRPr/>
            </a:lvl1pPr>
          </a:lstStyle>
          <a:p>
            <a:fld id="{FA128CD8-15B3-E941-B9A1-6140C22B4EB5}" type="datetimeFigureOut">
              <a:rPr lang="en-US" smtClean="0"/>
              <a:t>7/25/18</a:t>
            </a:fld>
            <a:endParaRPr lang="en-US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48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41372" y="274639"/>
            <a:ext cx="7566025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altLang="en-US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41372" y="1498603"/>
            <a:ext cx="7566025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Cliquez pour modifier les styles du texte du masque</a:t>
            </a:r>
          </a:p>
          <a:p>
            <a:pPr lvl="1"/>
            <a:r>
              <a:rPr lang="en-US" altLang="en-US"/>
              <a:t>Deuxième niveau</a:t>
            </a:r>
          </a:p>
          <a:p>
            <a:pPr lvl="2"/>
            <a:r>
              <a:rPr lang="en-US" altLang="en-US"/>
              <a:t>Troisième niveau</a:t>
            </a:r>
          </a:p>
          <a:p>
            <a:pPr lvl="3"/>
            <a:r>
              <a:rPr lang="en-US" altLang="en-US"/>
              <a:t>Quatrième niveau</a:t>
            </a:r>
          </a:p>
          <a:p>
            <a:pPr lvl="4"/>
            <a:r>
              <a:rPr lang="en-US" altLang="en-US"/>
              <a:t>Cinquième niveau</a:t>
            </a:r>
            <a:endParaRPr lang="fr-FR" alt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1366" y="6356356"/>
            <a:ext cx="18494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74747"/>
                </a:solidFill>
                <a:cs typeface="Arial" charset="0"/>
              </a:defRPr>
            </a:lvl1pPr>
          </a:lstStyle>
          <a:p>
            <a:fld id="{FA128CD8-15B3-E941-B9A1-6140C22B4EB5}" type="datetimeFigureOut">
              <a:rPr lang="en-US" smtClean="0"/>
              <a:t>7/25/18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24164" y="6356356"/>
            <a:ext cx="3263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endParaRPr lang="en-US"/>
          </a:p>
        </p:txBody>
      </p:sp>
      <p:cxnSp>
        <p:nvCxnSpPr>
          <p:cNvPr id="12" name="Connecteur droit 11"/>
          <p:cNvCxnSpPr/>
          <p:nvPr/>
        </p:nvCxnSpPr>
        <p:spPr>
          <a:xfrm rot="5400000">
            <a:off x="258767" y="328614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3" name="Picture 9" descr="ppt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8"/>
            <a:ext cx="2552700" cy="7080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defTabSz="457178" rtl="0" eaLnBrk="1" fontAlgn="base" hangingPunct="1">
        <a:spcBef>
          <a:spcPct val="0"/>
        </a:spcBef>
        <a:spcAft>
          <a:spcPct val="0"/>
        </a:spcAft>
        <a:defRPr sz="2600" b="1" kern="1200">
          <a:solidFill>
            <a:schemeClr val="tx2"/>
          </a:solidFill>
          <a:latin typeface="Arial"/>
          <a:ea typeface="ＭＳ Ｐゴシック" pitchFamily="-108" charset="-128"/>
          <a:cs typeface="Arial"/>
        </a:defRPr>
      </a:lvl1pPr>
      <a:lvl2pPr algn="l" defTabSz="457178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</a:defRPr>
      </a:lvl2pPr>
      <a:lvl3pPr algn="l" defTabSz="457178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</a:defRPr>
      </a:lvl3pPr>
      <a:lvl4pPr algn="l" defTabSz="457178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</a:defRPr>
      </a:lvl4pPr>
      <a:lvl5pPr algn="l" defTabSz="457178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</a:defRPr>
      </a:lvl5pPr>
      <a:lvl6pPr marL="457178" algn="l" defTabSz="457178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6pPr>
      <a:lvl7pPr marL="914354" algn="l" defTabSz="457178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7pPr>
      <a:lvl8pPr marL="1371532" algn="l" defTabSz="457178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8pPr>
      <a:lvl9pPr marL="1828709" algn="l" defTabSz="457178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9pPr>
    </p:titleStyle>
    <p:bodyStyle>
      <a:lvl1pPr marL="342882" indent="-342882" algn="l" defTabSz="457178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6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1pPr>
      <a:lvl2pPr marL="742913" indent="-285737" algn="l" defTabSz="457178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4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2pPr>
      <a:lvl3pPr marL="1142942" indent="-228589" algn="l" defTabSz="457178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2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3pPr>
      <a:lvl4pPr marL="1600120" indent="-228589" algn="l" defTabSz="457178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4pPr>
      <a:lvl5pPr marL="2057298" indent="-228589" algn="l" defTabSz="457178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5pPr>
      <a:lvl6pPr marL="2514474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Strengthening the protection of human rights of older persons in</a:t>
            </a:r>
            <a:br>
              <a:rPr lang="en-US" dirty="0"/>
            </a:br>
            <a:r>
              <a:rPr lang="en-US" i="1" dirty="0"/>
              <a:t>Long-term and palliative care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Rio Hada</a:t>
            </a:r>
          </a:p>
          <a:p>
            <a:r>
              <a:rPr lang="en-US" dirty="0"/>
              <a:t>Office of the United Nations High Commissioner for Human Rights (OHCHR), Geneva</a:t>
            </a:r>
          </a:p>
        </p:txBody>
      </p:sp>
    </p:spTree>
    <p:extLst>
      <p:ext uri="{BB962C8B-B14F-4D97-AF65-F5344CB8AC3E}">
        <p14:creationId xmlns:p14="http://schemas.microsoft.com/office/powerpoint/2010/main" val="401536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BE92C-6A2A-754F-BBC5-7EE610615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Human rights concerns in LTC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79578-F6B1-A545-994D-3455E115F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Ageism and age discrimination </a:t>
            </a:r>
          </a:p>
          <a:p>
            <a:r>
              <a:rPr lang="en-US" dirty="0"/>
              <a:t>Disproportionate impact on women</a:t>
            </a:r>
          </a:p>
          <a:p>
            <a:r>
              <a:rPr lang="en-US" dirty="0"/>
              <a:t>Violence, abuse and neglect</a:t>
            </a:r>
          </a:p>
          <a:p>
            <a:r>
              <a:rPr lang="en-US" dirty="0"/>
              <a:t>Use of restrictive interventions and practices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5630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C14B8-4C61-4D4B-920D-D7E1152B1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Palliative care: fundamental to dignity and HR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506B-D90C-6846-A037-92EB7FE2E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improves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of life of patients and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families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facing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associated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life-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threatening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illness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through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prevention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and relief of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suffering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early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identification and impeccable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of pain and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problems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physical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psychosocial, and spiritual (WHO)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Attention and care for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chronically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terminally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ill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persons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provided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sparing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avoidable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pain and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enabling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to die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dignity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(CESCR General Comment 14)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31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SHIFT</a:t>
            </a:r>
            <a:r>
              <a:rPr lang="en-US" dirty="0"/>
              <a:t> to human rights-based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Comprehensive approach to LTC that integrates palliative care</a:t>
            </a:r>
          </a:p>
          <a:p>
            <a:r>
              <a:rPr lang="en-US" sz="2400" dirty="0"/>
              <a:t>Recognition of ageing as human rights issue</a:t>
            </a:r>
          </a:p>
          <a:p>
            <a:r>
              <a:rPr lang="en-US" sz="2400" dirty="0"/>
              <a:t>Putting older persons at the </a:t>
            </a:r>
            <a:r>
              <a:rPr lang="en-US" sz="2400" dirty="0" err="1"/>
              <a:t>centre</a:t>
            </a:r>
            <a:endParaRPr lang="en-US" sz="2400" dirty="0"/>
          </a:p>
          <a:p>
            <a:r>
              <a:rPr lang="en-US" sz="2400" dirty="0"/>
              <a:t>Remove age-based discrimination in laws, policies and practices</a:t>
            </a:r>
          </a:p>
          <a:p>
            <a:r>
              <a:rPr lang="en-US" sz="2400" dirty="0"/>
              <a:t>Prioritize public expenditures to strengthen formal care</a:t>
            </a:r>
          </a:p>
          <a:p>
            <a:r>
              <a:rPr lang="en-US" sz="2400" dirty="0"/>
              <a:t>Data availability and disaggregation</a:t>
            </a:r>
          </a:p>
          <a:p>
            <a:r>
              <a:rPr lang="en-US" sz="2400" dirty="0"/>
              <a:t>Strengthen the role of NHRIs and civil society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7086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2030 Agenda and the SDGs:</a:t>
            </a:r>
            <a:r>
              <a:rPr lang="en-US" i="1" dirty="0"/>
              <a:t> A paradigm SHIFT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Strongly grounded in </a:t>
            </a:r>
            <a:r>
              <a:rPr lang="en-US" u="sng" dirty="0"/>
              <a:t>all</a:t>
            </a:r>
            <a:r>
              <a:rPr lang="en-US" dirty="0"/>
              <a:t> human rights</a:t>
            </a:r>
          </a:p>
          <a:p>
            <a:r>
              <a:rPr lang="en-US" dirty="0"/>
              <a:t>Promise of “Leave no one behind”</a:t>
            </a:r>
          </a:p>
          <a:p>
            <a:pPr lvl="1"/>
            <a:r>
              <a:rPr lang="en-US" dirty="0"/>
              <a:t>People-centered focus</a:t>
            </a:r>
          </a:p>
          <a:p>
            <a:pPr lvl="1"/>
            <a:r>
              <a:rPr lang="en-US" dirty="0"/>
              <a:t>Equality and non-discrimination</a:t>
            </a:r>
          </a:p>
          <a:p>
            <a:r>
              <a:rPr lang="en-US" dirty="0"/>
              <a:t>Call for rights-based implementation</a:t>
            </a:r>
          </a:p>
          <a:p>
            <a:r>
              <a:rPr lang="en-US" dirty="0"/>
              <a:t>Empowerment of older persons</a:t>
            </a:r>
          </a:p>
          <a:p>
            <a:r>
              <a:rPr lang="en-US" dirty="0"/>
              <a:t>Many SDGs (health, work, equality </a:t>
            </a:r>
            <a:r>
              <a:rPr lang="en-US" dirty="0" err="1"/>
              <a:t>etc</a:t>
            </a:r>
            <a:r>
              <a:rPr lang="en-US" dirty="0"/>
              <a:t>) are relevant to LTC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984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</a:t>
            </a:r>
            <a:r>
              <a:rPr lang="en-US" i="1" dirty="0"/>
              <a:t> SHIFT</a:t>
            </a:r>
            <a:br>
              <a:rPr lang="en-US" dirty="0"/>
            </a:br>
            <a:br>
              <a:rPr lang="en-US" dirty="0"/>
            </a:br>
            <a:r>
              <a:rPr lang="en-US" sz="2000" b="0" i="1" dirty="0"/>
              <a:t>Percentage distribution of global population by broad age group, 1980-2050</a:t>
            </a:r>
            <a:endParaRPr lang="en-US" b="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826" y="1836368"/>
            <a:ext cx="6130669" cy="4331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6652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</a:t>
            </a:r>
            <a:r>
              <a:rPr lang="en-US" i="1" dirty="0"/>
              <a:t> SHIFT </a:t>
            </a:r>
            <a:br>
              <a:rPr lang="en-US" dirty="0"/>
            </a:br>
            <a:br>
              <a:rPr lang="en-US" b="0" i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sz="2000" b="0" i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Population Projections: Aged 60 years and over, 2017 vs 2050</a:t>
            </a:r>
            <a:endParaRPr lang="en-US" sz="2000" b="0" i="1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3" name="Picture 2" descr="C:\Users\interns\AppData\Local\Microsoft\Windows\Temporary Internet Files\Content.IE5\H0K5E05B\world-map-continents-country-flat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671" y="2514019"/>
            <a:ext cx="5239060" cy="265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24300" y="1515071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Europe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2017: 25%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2050: 35%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5901" y="1524001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Northern America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2017: 22%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2050: 28%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10401" y="1438871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Asia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2017: 12%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2050: 24%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91400" y="4800024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Oceania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2017: 17%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2050: 23%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4724402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Latin America and the Caribbean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2017: 12%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2050: 25%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600" y="5339919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Africa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2017: 5%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2050: 9%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41372" y="2514019"/>
            <a:ext cx="1773230" cy="6101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13" idx="0"/>
          </p:cNvCxnSpPr>
          <p:nvPr/>
        </p:nvCxnSpPr>
        <p:spPr>
          <a:xfrm flipV="1">
            <a:off x="1333501" y="4191000"/>
            <a:ext cx="16383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1" idx="2"/>
          </p:cNvCxnSpPr>
          <p:nvPr/>
        </p:nvCxnSpPr>
        <p:spPr>
          <a:xfrm flipH="1">
            <a:off x="5638802" y="2362200"/>
            <a:ext cx="2171701" cy="1066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2" idx="0"/>
          </p:cNvCxnSpPr>
          <p:nvPr/>
        </p:nvCxnSpPr>
        <p:spPr>
          <a:xfrm flipH="1" flipV="1">
            <a:off x="6400802" y="4457703"/>
            <a:ext cx="1638301" cy="3423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4" idx="0"/>
          </p:cNvCxnSpPr>
          <p:nvPr/>
        </p:nvCxnSpPr>
        <p:spPr>
          <a:xfrm flipH="1" flipV="1">
            <a:off x="4457700" y="4230324"/>
            <a:ext cx="228600" cy="11095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457701" y="2505089"/>
            <a:ext cx="66683" cy="57646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331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and cultural </a:t>
            </a:r>
            <a:r>
              <a:rPr lang="en-US" i="1" dirty="0"/>
              <a:t>SHIFT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negative perception of older persons …</a:t>
            </a:r>
          </a:p>
          <a:p>
            <a:pPr lvl="1"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546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Seen as less valuable to society</a:t>
            </a:r>
          </a:p>
          <a:p>
            <a:pPr lvl="1"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546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Dependent on younger generation</a:t>
            </a:r>
          </a:p>
          <a:p>
            <a:pPr lvl="1"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546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Burden on the economy </a:t>
            </a:r>
          </a:p>
          <a:p>
            <a:pPr lvl="1"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546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Weak and frail </a:t>
            </a:r>
          </a:p>
          <a:p>
            <a:pPr lvl="1"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546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judgement and decision making should be deferred to others to ‘protect’ them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to older persons as “rights-holders”</a:t>
            </a:r>
          </a:p>
          <a:p>
            <a:pPr lvl="1"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546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agent in society</a:t>
            </a:r>
          </a:p>
          <a:p>
            <a:pPr lvl="1"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546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Skills, knowledge and experience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208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02CC2-329D-FB47-B517-AB47FE092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Long-term care and palliative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0DEF8-081E-A74D-BCF7-EC0E10E93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4800" y="1365251"/>
            <a:ext cx="6879168" cy="4070635"/>
          </a:xfrm>
        </p:spPr>
        <p:txBody>
          <a:bodyPr/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Integral part of the right to social security, including social insurance, and the right to health (UDHR art. 25(1), ICESCR arts 9 and 12)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Aims at maintaining or regaining the optimum level of physical, mental and emotional wellbeing and to prevent or delay the onset of disease (IE)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Needs an integrated approach, combining elements of preventive, curative and rehabilitative health treatment (CESCR General Comments 6 and 14)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Part of the social protection floor, guaranteeing access to essential health care and basic income security for older persons (ILO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Recomm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202)</a:t>
            </a:r>
            <a:endParaRPr lang="en-US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74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A52D0-0201-7241-A1CF-9DC81AFC1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Global deficits in LTC coverage</a:t>
            </a:r>
          </a:p>
        </p:txBody>
      </p:sp>
      <p:pic>
        <p:nvPicPr>
          <p:cNvPr id="3" name="Picture 2" descr="C:\Users\Behrendtt\AppData\Local\Microsoft\Windows\Temporary Internet Files\Content.Outlook\DCNH82EX\revisedLTC_LCmap_LW31072015.jpg">
            <a:extLst>
              <a:ext uri="{FF2B5EF4-FFF2-40B4-BE49-F238E27FC236}">
                <a16:creationId xmlns:a16="http://schemas.microsoft.com/office/drawing/2014/main" id="{73586280-55AF-7942-8D2C-638BA08F426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12" y="2132856"/>
            <a:ext cx="4176464" cy="239408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92A8BE5-8DFB-9A4E-9346-5147CAF3CCC3}"/>
              </a:ext>
            </a:extLst>
          </p:cNvPr>
          <p:cNvSpPr txBox="1"/>
          <p:nvPr/>
        </p:nvSpPr>
        <p:spPr>
          <a:xfrm>
            <a:off x="746430" y="4663755"/>
            <a:ext cx="457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002060"/>
                </a:solidFill>
                <a:latin typeface="Calibri" panose="020F0502020204030204" pitchFamily="34" charset="0"/>
              </a:rPr>
              <a:t>Source: ILO estimates 2015, World Bank, 2015 (population data in 2013)</a:t>
            </a:r>
          </a:p>
          <a:p>
            <a:endParaRPr lang="en-GB" dirty="0">
              <a:solidFill>
                <a:srgbClr val="08087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8EB96B-5B61-8149-91F6-C9686A6B23D3}"/>
              </a:ext>
            </a:extLst>
          </p:cNvPr>
          <p:cNvSpPr/>
          <p:nvPr/>
        </p:nvSpPr>
        <p:spPr>
          <a:xfrm>
            <a:off x="665312" y="5079863"/>
            <a:ext cx="8098968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C00000"/>
                </a:solidFill>
                <a:latin typeface="Calibri" panose="020F0502020204030204" pitchFamily="34" charset="0"/>
              </a:rPr>
              <a:t>48% ( 300 million people) of the global older population lives in countries without any right to LTC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46.3 % of the global population lives in countries with means tests forcing people to become poor </a:t>
            </a:r>
          </a:p>
          <a:p>
            <a:pPr algn="just"/>
            <a:r>
              <a:rPr lang="en-GB" sz="1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      before becoming eligible for LTC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9900"/>
                </a:solidFill>
                <a:latin typeface="Calibri" panose="020F0502020204030204" pitchFamily="34" charset="0"/>
              </a:rPr>
              <a:t>Only 5.6% of the global population aged 65+ lives in countries with rights-based universal LTC coverage </a:t>
            </a:r>
            <a:endParaRPr lang="en-GB" sz="1400" b="1" u="sng" dirty="0">
              <a:solidFill>
                <a:srgbClr val="009900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BD87FAA-0C4A-4E4A-B6C9-93B6873DB8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363446"/>
              </p:ext>
            </p:extLst>
          </p:nvPr>
        </p:nvGraphicFramePr>
        <p:xfrm>
          <a:off x="5678054" y="2273968"/>
          <a:ext cx="2854386" cy="2163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8BD2E3E3-F3B7-1541-BF32-50B9FC38E99C}"/>
              </a:ext>
            </a:extLst>
          </p:cNvPr>
          <p:cNvSpPr/>
          <p:nvPr/>
        </p:nvSpPr>
        <p:spPr>
          <a:xfrm>
            <a:off x="5927436" y="1477426"/>
            <a:ext cx="28930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  <a:latin typeface="Calibri" panose="020F0502020204030204" pitchFamily="34" charset="0"/>
              </a:rPr>
              <a:t>Percentage of global population 65+ excluded from LTC coverage  </a:t>
            </a:r>
            <a:endParaRPr lang="en-GB" sz="1400" b="1" dirty="0">
              <a:solidFill>
                <a:srgbClr val="002060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95395F7-CE29-1F4A-922E-7EB1E8EE69AA}"/>
              </a:ext>
            </a:extLst>
          </p:cNvPr>
          <p:cNvCxnSpPr/>
          <p:nvPr/>
        </p:nvCxnSpPr>
        <p:spPr>
          <a:xfrm>
            <a:off x="5364088" y="1447800"/>
            <a:ext cx="0" cy="32004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F90A5F94-4167-FA42-950E-A2E735281114}"/>
              </a:ext>
            </a:extLst>
          </p:cNvPr>
          <p:cNvSpPr/>
          <p:nvPr/>
        </p:nvSpPr>
        <p:spPr>
          <a:xfrm>
            <a:off x="467544" y="148298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  <a:latin typeface="Calibri" panose="020F0502020204030204" pitchFamily="34" charset="0"/>
              </a:rPr>
              <a:t>Global deficits in LTC coverage  for older persons aged 65+</a:t>
            </a:r>
            <a:br>
              <a:rPr lang="en-GB" sz="1400" b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n-GB" sz="1400" dirty="0">
                <a:solidFill>
                  <a:srgbClr val="002060"/>
                </a:solidFill>
                <a:latin typeface="Calibri" panose="020F0502020204030204" pitchFamily="34" charset="0"/>
              </a:rPr>
              <a:t>in % of total population, 2015</a:t>
            </a:r>
            <a:endParaRPr lang="en-GB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051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39C5D-4530-294E-9054-F79161955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Global shortage of LTC workforce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0F35D0B-FE62-1745-9AED-42B4DD03AB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216490"/>
              </p:ext>
            </p:extLst>
          </p:nvPr>
        </p:nvGraphicFramePr>
        <p:xfrm>
          <a:off x="1415845" y="1546387"/>
          <a:ext cx="6891552" cy="4529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511AF63-3815-0647-9FE0-9CA98A20E986}"/>
              </a:ext>
            </a:extLst>
          </p:cNvPr>
          <p:cNvSpPr txBox="1"/>
          <p:nvPr/>
        </p:nvSpPr>
        <p:spPr>
          <a:xfrm>
            <a:off x="5935906" y="5253070"/>
            <a:ext cx="453650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080872"/>
                </a:solidFill>
                <a:latin typeface="Calibri" panose="020F0502020204030204" pitchFamily="34" charset="0"/>
              </a:rPr>
              <a:t>*Threshold: 4. 2 per 100 persons aged 65+</a:t>
            </a:r>
          </a:p>
          <a:p>
            <a:endParaRPr lang="en-GB" sz="900" dirty="0">
              <a:solidFill>
                <a:srgbClr val="080872"/>
              </a:solidFill>
              <a:latin typeface="Calibri" panose="020F0502020204030204" pitchFamily="34" charset="0"/>
            </a:endParaRPr>
          </a:p>
          <a:p>
            <a:r>
              <a:rPr lang="en-GB" sz="900" dirty="0">
                <a:solidFill>
                  <a:srgbClr val="080872"/>
                </a:solidFill>
                <a:latin typeface="Calibri" panose="020F0502020204030204" pitchFamily="34" charset="0"/>
              </a:rPr>
              <a:t>Source: ILO estimates, 2015; OECD, 2014</a:t>
            </a:r>
          </a:p>
          <a:p>
            <a:endParaRPr lang="en-GB" sz="900" dirty="0">
              <a:solidFill>
                <a:srgbClr val="080872"/>
              </a:solidFill>
            </a:endParaRPr>
          </a:p>
          <a:p>
            <a:endParaRPr lang="en-GB" sz="900" dirty="0">
              <a:solidFill>
                <a:srgbClr val="080872"/>
              </a:solidFill>
            </a:endParaRPr>
          </a:p>
          <a:p>
            <a:endParaRPr lang="en-GB" sz="900" dirty="0">
              <a:solidFill>
                <a:srgbClr val="080872"/>
              </a:solidFill>
            </a:endParaRPr>
          </a:p>
          <a:p>
            <a:r>
              <a:rPr lang="en-GB" sz="1400" dirty="0">
                <a:solidFill>
                  <a:srgbClr val="080872"/>
                </a:solidFill>
                <a:latin typeface="Calibri" panose="020F0502020204030204" pitchFamily="34" charset="0"/>
              </a:rPr>
              <a:t>		</a:t>
            </a:r>
            <a:r>
              <a:rPr lang="en-GB" sz="1200" dirty="0">
                <a:solidFill>
                  <a:schemeClr val="tx2"/>
                </a:solidFill>
                <a:latin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76033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2B820-DB2A-DA43-8CCA-65ED91F80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Composition of the LTC workforce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9FBD538-5EE0-0C4C-960A-D95E6E6F69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7669499"/>
              </p:ext>
            </p:extLst>
          </p:nvPr>
        </p:nvGraphicFramePr>
        <p:xfrm>
          <a:off x="3145268" y="1002890"/>
          <a:ext cx="5355896" cy="3628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1036B2D3-B433-1A46-A9B8-8339A8701AF4}"/>
              </a:ext>
            </a:extLst>
          </p:cNvPr>
          <p:cNvSpPr/>
          <p:nvPr/>
        </p:nvSpPr>
        <p:spPr>
          <a:xfrm>
            <a:off x="372008" y="4630998"/>
            <a:ext cx="4767088" cy="1728192"/>
          </a:xfrm>
          <a:prstGeom prst="rect">
            <a:avLst/>
          </a:prstGeom>
          <a:gradFill>
            <a:gsLst>
              <a:gs pos="0">
                <a:schemeClr val="accent1">
                  <a:satMod val="105000"/>
                  <a:tint val="67000"/>
                  <a:alpha val="0"/>
                  <a:lumMod val="40000"/>
                  <a:lumOff val="60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200" b="1" dirty="0"/>
              <a:t>High-</a:t>
            </a:r>
            <a:r>
              <a:rPr lang="de-CH" sz="1200" b="1" dirty="0" err="1"/>
              <a:t>income</a:t>
            </a:r>
            <a:r>
              <a:rPr lang="de-CH" sz="1200" b="1" dirty="0"/>
              <a:t> countries / Europe</a:t>
            </a:r>
            <a:r>
              <a:rPr lang="de-CH" sz="1200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CH" sz="1200" dirty="0"/>
              <a:t>Family </a:t>
            </a:r>
            <a:r>
              <a:rPr lang="de-CH" sz="1200" dirty="0" err="1"/>
              <a:t>members</a:t>
            </a:r>
            <a:r>
              <a:rPr lang="de-CH" sz="1200" dirty="0"/>
              <a:t> </a:t>
            </a:r>
            <a:r>
              <a:rPr lang="de-CH" sz="1200" dirty="0" err="1"/>
              <a:t>are</a:t>
            </a:r>
            <a:r>
              <a:rPr lang="de-CH" sz="1200" dirty="0"/>
              <a:t> </a:t>
            </a:r>
            <a:r>
              <a:rPr lang="de-CH" sz="1200" dirty="0" err="1"/>
              <a:t>providing</a:t>
            </a:r>
            <a:r>
              <a:rPr lang="de-CH" sz="1200" dirty="0"/>
              <a:t> </a:t>
            </a:r>
            <a:r>
              <a:rPr lang="de-CH" sz="1200" dirty="0" err="1"/>
              <a:t>up</a:t>
            </a:r>
            <a:r>
              <a:rPr lang="de-CH" sz="1200" dirty="0"/>
              <a:t> </a:t>
            </a:r>
            <a:r>
              <a:rPr lang="de-CH" sz="1200" dirty="0" err="1"/>
              <a:t>to</a:t>
            </a:r>
            <a:r>
              <a:rPr lang="de-CH" sz="1200" dirty="0"/>
              <a:t> 90 % </a:t>
            </a:r>
            <a:r>
              <a:rPr lang="de-CH" sz="1200" dirty="0" err="1"/>
              <a:t>of</a:t>
            </a:r>
            <a:r>
              <a:rPr lang="de-CH" sz="1200" dirty="0"/>
              <a:t> care. </a:t>
            </a:r>
            <a:r>
              <a:rPr lang="de-CH" sz="1200" dirty="0" err="1"/>
              <a:t>Their</a:t>
            </a:r>
            <a:r>
              <a:rPr lang="de-CH" sz="1200" dirty="0"/>
              <a:t> </a:t>
            </a:r>
            <a:r>
              <a:rPr lang="de-CH" sz="1200" dirty="0" err="1"/>
              <a:t>numbers</a:t>
            </a:r>
            <a:r>
              <a:rPr lang="de-CH" sz="1200" dirty="0"/>
              <a:t> </a:t>
            </a:r>
            <a:r>
              <a:rPr lang="de-CH" sz="1200" dirty="0" err="1"/>
              <a:t>exceed</a:t>
            </a:r>
            <a:r>
              <a:rPr lang="de-CH" sz="1200" dirty="0"/>
              <a:t> </a:t>
            </a:r>
            <a:r>
              <a:rPr lang="de-CH" sz="1200" dirty="0" err="1"/>
              <a:t>by</a:t>
            </a:r>
            <a:r>
              <a:rPr lang="de-CH" sz="1200" dirty="0"/>
              <a:t> </a:t>
            </a:r>
            <a:r>
              <a:rPr lang="de-CH" sz="1200" dirty="0" err="1"/>
              <a:t>far</a:t>
            </a:r>
            <a:r>
              <a:rPr lang="de-CH" sz="1200" dirty="0"/>
              <a:t> </a:t>
            </a:r>
            <a:r>
              <a:rPr lang="de-CH" sz="1200" dirty="0" err="1"/>
              <a:t>that</a:t>
            </a:r>
            <a:r>
              <a:rPr lang="de-CH" sz="1200" dirty="0"/>
              <a:t> </a:t>
            </a:r>
            <a:r>
              <a:rPr lang="de-CH" sz="1200" dirty="0" err="1"/>
              <a:t>of</a:t>
            </a:r>
            <a:r>
              <a:rPr lang="de-CH" sz="1200" dirty="0"/>
              <a:t> formal </a:t>
            </a:r>
            <a:r>
              <a:rPr lang="de-CH" sz="1200" dirty="0" err="1"/>
              <a:t>workers</a:t>
            </a:r>
            <a:r>
              <a:rPr lang="de-CH" sz="12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CH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200" b="1" dirty="0"/>
              <a:t>Low </a:t>
            </a:r>
            <a:r>
              <a:rPr lang="de-CH" sz="1200" b="1" dirty="0" err="1"/>
              <a:t>and</a:t>
            </a:r>
            <a:r>
              <a:rPr lang="de-CH" sz="1200" b="1" dirty="0"/>
              <a:t> </a:t>
            </a:r>
            <a:r>
              <a:rPr lang="de-CH" sz="1200" b="1" dirty="0" err="1"/>
              <a:t>middle-income</a:t>
            </a:r>
            <a:r>
              <a:rPr lang="de-CH" sz="1200" b="1" dirty="0"/>
              <a:t> countries</a:t>
            </a:r>
            <a:r>
              <a:rPr lang="de-CH" sz="12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CH" sz="1200" dirty="0"/>
              <a:t>Numbers </a:t>
            </a:r>
            <a:r>
              <a:rPr lang="de-CH" sz="1200" dirty="0" err="1"/>
              <a:t>of</a:t>
            </a:r>
            <a:r>
              <a:rPr lang="de-CH" sz="1200" dirty="0"/>
              <a:t> </a:t>
            </a:r>
            <a:r>
              <a:rPr lang="de-CH" sz="1200" dirty="0" err="1"/>
              <a:t>family</a:t>
            </a:r>
            <a:r>
              <a:rPr lang="de-CH" sz="1200" dirty="0"/>
              <a:t> </a:t>
            </a:r>
            <a:r>
              <a:rPr lang="de-CH" sz="1200" dirty="0" err="1"/>
              <a:t>carers</a:t>
            </a:r>
            <a:r>
              <a:rPr lang="de-CH" sz="1200" dirty="0"/>
              <a:t> </a:t>
            </a:r>
            <a:r>
              <a:rPr lang="de-CH" sz="1200" dirty="0" err="1"/>
              <a:t>are</a:t>
            </a:r>
            <a:r>
              <a:rPr lang="de-CH" sz="1200" dirty="0"/>
              <a:t> </a:t>
            </a:r>
            <a:r>
              <a:rPr lang="de-CH" sz="1200" dirty="0" err="1"/>
              <a:t>estimated</a:t>
            </a:r>
            <a:r>
              <a:rPr lang="de-CH" sz="1200" dirty="0"/>
              <a:t> </a:t>
            </a:r>
            <a:r>
              <a:rPr lang="de-CH" sz="1200" dirty="0" err="1"/>
              <a:t>to</a:t>
            </a:r>
            <a:r>
              <a:rPr lang="de-CH" sz="1200" dirty="0"/>
              <a:t> </a:t>
            </a:r>
            <a:r>
              <a:rPr lang="de-CH" sz="1200" dirty="0" err="1"/>
              <a:t>be</a:t>
            </a:r>
            <a:r>
              <a:rPr lang="de-CH" sz="1200" dirty="0"/>
              <a:t> </a:t>
            </a:r>
            <a:r>
              <a:rPr lang="de-CH" sz="1200" dirty="0" err="1"/>
              <a:t>even</a:t>
            </a:r>
            <a:r>
              <a:rPr lang="de-CH" sz="1200" dirty="0"/>
              <a:t> </a:t>
            </a:r>
            <a:r>
              <a:rPr lang="de-CH" sz="1200" dirty="0" err="1"/>
              <a:t>higher</a:t>
            </a:r>
            <a:r>
              <a:rPr lang="de-CH" sz="1200" dirty="0"/>
              <a:t> </a:t>
            </a:r>
            <a:r>
              <a:rPr lang="de-CH" sz="1200" dirty="0" err="1"/>
              <a:t>than</a:t>
            </a:r>
            <a:r>
              <a:rPr lang="de-CH" sz="1200" dirty="0"/>
              <a:t> in European countries due </a:t>
            </a:r>
            <a:r>
              <a:rPr lang="de-CH" sz="1200" dirty="0" err="1"/>
              <a:t>to</a:t>
            </a:r>
            <a:r>
              <a:rPr lang="de-CH" sz="1200" dirty="0"/>
              <a:t> </a:t>
            </a:r>
            <a:r>
              <a:rPr lang="de-CH" sz="1200" dirty="0" err="1"/>
              <a:t>the</a:t>
            </a:r>
            <a:r>
              <a:rPr lang="de-CH" sz="1200" dirty="0"/>
              <a:t> </a:t>
            </a:r>
            <a:r>
              <a:rPr lang="de-CH" sz="1200" dirty="0" err="1"/>
              <a:t>nearly</a:t>
            </a:r>
            <a:r>
              <a:rPr lang="de-CH" sz="1200" dirty="0"/>
              <a:t> </a:t>
            </a:r>
            <a:r>
              <a:rPr lang="de-CH" sz="1200" dirty="0" err="1"/>
              <a:t>complete</a:t>
            </a:r>
            <a:r>
              <a:rPr lang="de-CH" sz="1200" dirty="0"/>
              <a:t> </a:t>
            </a:r>
            <a:r>
              <a:rPr lang="de-CH" sz="1200" dirty="0" err="1"/>
              <a:t>absence</a:t>
            </a:r>
            <a:r>
              <a:rPr lang="de-CH" sz="1200" dirty="0"/>
              <a:t> </a:t>
            </a:r>
            <a:r>
              <a:rPr lang="de-CH" sz="1200" dirty="0" err="1"/>
              <a:t>of</a:t>
            </a:r>
            <a:r>
              <a:rPr lang="de-CH" sz="1200" dirty="0"/>
              <a:t> formal LTC </a:t>
            </a:r>
            <a:r>
              <a:rPr lang="de-CH" sz="1200" dirty="0" err="1"/>
              <a:t>workers</a:t>
            </a:r>
            <a:r>
              <a:rPr lang="de-CH" sz="1200" dirty="0"/>
              <a:t> </a:t>
            </a:r>
            <a:r>
              <a:rPr lang="de-CH" sz="1200" dirty="0" err="1"/>
              <a:t>and</a:t>
            </a:r>
            <a:r>
              <a:rPr lang="de-CH" sz="1200" dirty="0"/>
              <a:t> LTC </a:t>
            </a:r>
            <a:r>
              <a:rPr lang="de-CH" sz="1200" dirty="0" err="1"/>
              <a:t>infrastructure</a:t>
            </a:r>
            <a:endParaRPr lang="de-CH" sz="1200" dirty="0"/>
          </a:p>
        </p:txBody>
      </p:sp>
      <p:sp>
        <p:nvSpPr>
          <p:cNvPr id="5" name="Left Arrow 4">
            <a:extLst>
              <a:ext uri="{FF2B5EF4-FFF2-40B4-BE49-F238E27FC236}">
                <a16:creationId xmlns:a16="http://schemas.microsoft.com/office/drawing/2014/main" id="{19D4F118-42C2-0A4F-9DD5-198AC892DC62}"/>
              </a:ext>
            </a:extLst>
          </p:cNvPr>
          <p:cNvSpPr/>
          <p:nvPr/>
        </p:nvSpPr>
        <p:spPr>
          <a:xfrm rot="18930860">
            <a:off x="2807776" y="3937886"/>
            <a:ext cx="1044116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031775"/>
      </p:ext>
    </p:extLst>
  </p:cSld>
  <p:clrMapOvr>
    <a:masterClrMapping/>
  </p:clrMapOvr>
</p:sld>
</file>

<file path=ppt/theme/theme1.xml><?xml version="1.0" encoding="utf-8"?>
<a:theme xmlns:a="http://schemas.openxmlformats.org/drawingml/2006/main" name="OHCHR">
  <a:themeElements>
    <a:clrScheme name="Personnalisée 7">
      <a:dk1>
        <a:srgbClr val="333333"/>
      </a:dk1>
      <a:lt1>
        <a:sysClr val="window" lastClr="FFFFFF"/>
      </a:lt1>
      <a:dk2>
        <a:srgbClr val="006FB7"/>
      </a:dk2>
      <a:lt2>
        <a:srgbClr val="CCCCCC"/>
      </a:lt2>
      <a:accent1>
        <a:srgbClr val="006FB7"/>
      </a:accent1>
      <a:accent2>
        <a:srgbClr val="5693C9"/>
      </a:accent2>
      <a:accent3>
        <a:srgbClr val="F18E00"/>
      </a:accent3>
      <a:accent4>
        <a:srgbClr val="8C1713"/>
      </a:accent4>
      <a:accent5>
        <a:srgbClr val="7FBADF"/>
      </a:accent5>
      <a:accent6>
        <a:srgbClr val="C58781"/>
      </a:accent6>
      <a:hlink>
        <a:srgbClr val="006FB7"/>
      </a:hlink>
      <a:folHlink>
        <a:srgbClr val="5693C9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OHCHR.thmx</Template>
  <TotalTime>1640</TotalTime>
  <Words>719</Words>
  <Application>Microsoft Macintosh PowerPoint</Application>
  <PresentationFormat>On-screen Show (4:3)</PresentationFormat>
  <Paragraphs>109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Calibri</vt:lpstr>
      <vt:lpstr>Wingdings</vt:lpstr>
      <vt:lpstr>OHCHR</vt:lpstr>
      <vt:lpstr>Strengthening the protection of human rights of older persons in Long-term and palliative care </vt:lpstr>
      <vt:lpstr>2030 Agenda and the SDGs: A paradigm SHIFT</vt:lpstr>
      <vt:lpstr>Demographic SHIFT  Percentage distribution of global population by broad age group, 1980-2050</vt:lpstr>
      <vt:lpstr>Demographic SHIFT   Population Projections: Aged 60 years and over, 2017 vs 2050</vt:lpstr>
      <vt:lpstr>Social and cultural SHIFT</vt:lpstr>
      <vt:lpstr>Long-term care and palliative care</vt:lpstr>
      <vt:lpstr>Global deficits in LTC coverage</vt:lpstr>
      <vt:lpstr>Global shortage of LTC workforce</vt:lpstr>
      <vt:lpstr>Composition of the LTC workforce</vt:lpstr>
      <vt:lpstr>Human rights concerns in LTC</vt:lpstr>
      <vt:lpstr>Palliative care: fundamental to dignity and HR</vt:lpstr>
      <vt:lpstr>SHIFT to human rights-based approach</vt:lpstr>
    </vt:vector>
  </TitlesOfParts>
  <Company>OHCHR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Rio OHCHR</dc:creator>
  <cp:lastModifiedBy>Rio Hada</cp:lastModifiedBy>
  <cp:revision>89</cp:revision>
  <dcterms:created xsi:type="dcterms:W3CDTF">2016-11-11T01:45:18Z</dcterms:created>
  <dcterms:modified xsi:type="dcterms:W3CDTF">2018-07-25T14:26:06Z</dcterms:modified>
</cp:coreProperties>
</file>